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36" r:id="rId2"/>
    <p:sldId id="404" r:id="rId3"/>
    <p:sldId id="11591" r:id="rId4"/>
    <p:sldId id="461" r:id="rId5"/>
    <p:sldId id="11615" r:id="rId6"/>
    <p:sldId id="11628" r:id="rId7"/>
    <p:sldId id="11634" r:id="rId8"/>
    <p:sldId id="11616" r:id="rId9"/>
    <p:sldId id="11619" r:id="rId10"/>
    <p:sldId id="11617" r:id="rId11"/>
    <p:sldId id="11632" r:id="rId12"/>
    <p:sldId id="11602" r:id="rId13"/>
    <p:sldId id="11625" r:id="rId14"/>
    <p:sldId id="1162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936"/>
    <a:srgbClr val="7AA437"/>
    <a:srgbClr val="39425D"/>
    <a:srgbClr val="E49140"/>
    <a:srgbClr val="34A9B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01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485" y="-269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B6BBA-35AC-4C23-AAF0-9ABB5E4986B6}" type="datetimeFigureOut">
              <a:rPr lang="zh-CN" altLang="en-US" smtClean="0"/>
              <a:t>2020-03-17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26F9E-6EDA-4219-86D3-A75560710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73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1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38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89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2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00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24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24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8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9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5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2020-03-17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4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2020-03-17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3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>
            <a:extLst>
              <a:ext uri="{FF2B5EF4-FFF2-40B4-BE49-F238E27FC236}">
                <a16:creationId xmlns:a16="http://schemas.microsoft.com/office/drawing/2014/main" xmlns="" id="{FC6A316B-C528-4EAD-8C2D-A46D04B51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5076" y="1694147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97BF8D35-25B1-4FD4-BCB6-089413117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3588" y="1694147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xmlns="" id="{0A52F6D5-B2FA-4648-A7C4-6BC468F27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19985" y="1694147"/>
            <a:ext cx="2100208" cy="2088868"/>
          </a:xfrm>
          <a:custGeom>
            <a:avLst/>
            <a:gdLst>
              <a:gd name="connsiteX0" fmla="*/ 0 w 2100208"/>
              <a:gd name="connsiteY0" fmla="*/ 0 h 2088868"/>
              <a:gd name="connsiteX1" fmla="*/ 2100208 w 2100208"/>
              <a:gd name="connsiteY1" fmla="*/ 0 h 2088868"/>
              <a:gd name="connsiteX2" fmla="*/ 2100208 w 2100208"/>
              <a:gd name="connsiteY2" fmla="*/ 2088868 h 2088868"/>
              <a:gd name="connsiteX3" fmla="*/ 0 w 2100208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208" h="2088868">
                <a:moveTo>
                  <a:pt x="0" y="0"/>
                </a:moveTo>
                <a:lnTo>
                  <a:pt x="2100208" y="0"/>
                </a:lnTo>
                <a:lnTo>
                  <a:pt x="2100208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>
            <a:extLst>
              <a:ext uri="{FF2B5EF4-FFF2-40B4-BE49-F238E27FC236}">
                <a16:creationId xmlns:a16="http://schemas.microsoft.com/office/drawing/2014/main" xmlns="" id="{9185A2F2-0665-4289-99CF-CE6839B03D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8703" y="3783011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>
            <a:extLst>
              <a:ext uri="{FF2B5EF4-FFF2-40B4-BE49-F238E27FC236}">
                <a16:creationId xmlns:a16="http://schemas.microsoft.com/office/drawing/2014/main" xmlns="" id="{B846096C-4C1C-45DB-B622-C12BADFF5C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73744" y="3783011"/>
            <a:ext cx="2099437" cy="2088868"/>
          </a:xfrm>
          <a:custGeom>
            <a:avLst/>
            <a:gdLst>
              <a:gd name="connsiteX0" fmla="*/ 0 w 2099437"/>
              <a:gd name="connsiteY0" fmla="*/ 0 h 2088868"/>
              <a:gd name="connsiteX1" fmla="*/ 2099437 w 2099437"/>
              <a:gd name="connsiteY1" fmla="*/ 0 h 2088868"/>
              <a:gd name="connsiteX2" fmla="*/ 2099437 w 2099437"/>
              <a:gd name="connsiteY2" fmla="*/ 2088868 h 2088868"/>
              <a:gd name="connsiteX3" fmla="*/ 0 w 2099437"/>
              <a:gd name="connsiteY3" fmla="*/ 2088868 h 20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9437" h="2088868">
                <a:moveTo>
                  <a:pt x="0" y="0"/>
                </a:moveTo>
                <a:lnTo>
                  <a:pt x="2099437" y="0"/>
                </a:lnTo>
                <a:lnTo>
                  <a:pt x="2099437" y="2088868"/>
                </a:lnTo>
                <a:lnTo>
                  <a:pt x="0" y="208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8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8249C60-7208-4AC1-899A-88A4792C5AC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86" b="100000" l="0" r="100000">
                        <a14:foregroundMark x1="82171" y1="51131" x2="59408" y2="50679"/>
                        <a14:backgroundMark x1="91473" y1="41991" x2="86047" y2="34299"/>
                        <a14:backgroundMark x1="91966" y1="54118" x2="88090" y2="67059"/>
                        <a14:backgroundMark x1="84426" y1="75023" x2="75405" y2="81719"/>
                        <a14:backgroundMark x1="77026" y1="32217" x2="73573" y2="31493"/>
                        <a14:backgroundMark x1="67583" y1="33575" x2="65257" y2="31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819">
            <a:off x="-1366951" y="-490407"/>
            <a:ext cx="3108709" cy="242080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9F73BC3-9401-4923-BE1F-F0C70522A8B0}"/>
              </a:ext>
            </a:extLst>
          </p:cNvPr>
          <p:cNvSpPr/>
          <p:nvPr userDrawn="1"/>
        </p:nvSpPr>
        <p:spPr>
          <a:xfrm>
            <a:off x="1486538" y="40805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rPr>
              <a:t>点击添加标题</a:t>
            </a:r>
            <a:endParaRPr lang="zh-CN" altLang="en-US" sz="2800" dirty="0"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97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6AD3232-33F2-471B-9445-068CDAD21B50}"/>
              </a:ext>
            </a:extLst>
          </p:cNvPr>
          <p:cNvSpPr/>
          <p:nvPr/>
        </p:nvSpPr>
        <p:spPr>
          <a:xfrm>
            <a:off x="851026" y="2592066"/>
            <a:ext cx="8056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defRPr/>
            </a:pPr>
            <a:r>
              <a:rPr lang="zh-CN" altLang="en-US" sz="4800" b="1" spc="600" dirty="0" smtClean="0">
                <a:solidFill>
                  <a:srgbClr val="39425D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第</a:t>
            </a:r>
            <a:r>
              <a:rPr lang="en-US" altLang="zh-CN" sz="4800" b="1" spc="600" dirty="0" smtClean="0">
                <a:solidFill>
                  <a:srgbClr val="39425D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14</a:t>
            </a:r>
            <a:r>
              <a:rPr lang="zh-CN" altLang="en-US" sz="4800" b="1" spc="600" dirty="0" smtClean="0">
                <a:solidFill>
                  <a:srgbClr val="39425D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课 绿水青山</a:t>
            </a:r>
            <a:endParaRPr lang="zh-CN" altLang="en-US" sz="4800" b="1" spc="600" dirty="0">
              <a:solidFill>
                <a:srgbClr val="39425D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pic>
        <p:nvPicPr>
          <p:cNvPr id="2" name="图片 1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34" y="-708527"/>
            <a:ext cx="10502500" cy="8328526"/>
          </a:xfrm>
          <a:prstGeom prst="rect">
            <a:avLst/>
          </a:prstGeom>
        </p:spPr>
      </p:pic>
      <p:pic>
        <p:nvPicPr>
          <p:cNvPr id="6" name="图片 5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" y="5697683"/>
            <a:ext cx="735678" cy="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70EE9815-1850-4526-B0D3-EAB935340875}"/>
              </a:ext>
            </a:extLst>
          </p:cNvPr>
          <p:cNvSpPr/>
          <p:nvPr/>
        </p:nvSpPr>
        <p:spPr>
          <a:xfrm>
            <a:off x="-656388" y="2259340"/>
            <a:ext cx="6669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en-US" altLang="zh-CN" sz="6600" b="1" spc="400" dirty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PART 04</a:t>
            </a:r>
            <a:endParaRPr lang="zh-CN" altLang="en-US" sz="6600" b="1" spc="400" dirty="0">
              <a:solidFill>
                <a:srgbClr val="E4914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B8A81A3-EA05-47BC-845F-3082E80D5039}"/>
              </a:ext>
            </a:extLst>
          </p:cNvPr>
          <p:cNvSpPr/>
          <p:nvPr/>
        </p:nvSpPr>
        <p:spPr>
          <a:xfrm>
            <a:off x="-621750" y="3474910"/>
            <a:ext cx="666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zh-CN" altLang="en-US" sz="4800" spc="600" dirty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拓展练习</a:t>
            </a:r>
          </a:p>
        </p:txBody>
      </p:sp>
      <p:pic>
        <p:nvPicPr>
          <p:cNvPr id="10" name="图片 9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94" y="1132164"/>
            <a:ext cx="5964806" cy="4730115"/>
          </a:xfrm>
          <a:prstGeom prst="rect">
            <a:avLst/>
          </a:prstGeom>
        </p:spPr>
      </p:pic>
      <p:pic>
        <p:nvPicPr>
          <p:cNvPr id="11" name="图片 10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47" y="0"/>
            <a:ext cx="1702650" cy="1350208"/>
          </a:xfrm>
          <a:prstGeom prst="rect">
            <a:avLst/>
          </a:prstGeom>
        </p:spPr>
      </p:pic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5D520DD0-8E77-445E-855D-C35CD03D1E72}"/>
              </a:ext>
            </a:extLst>
          </p:cNvPr>
          <p:cNvSpPr/>
          <p:nvPr/>
        </p:nvSpPr>
        <p:spPr>
          <a:xfrm>
            <a:off x="451397" y="281289"/>
            <a:ext cx="1179549" cy="1884390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endParaRPr lang="en-US" altLang="zh-CN" sz="4400" spc="300" dirty="0">
              <a:solidFill>
                <a:schemeClr val="bg1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DACD7A8-3A6E-4C27-9240-791E721F0C74}"/>
              </a:ext>
            </a:extLst>
          </p:cNvPr>
          <p:cNvSpPr/>
          <p:nvPr/>
        </p:nvSpPr>
        <p:spPr>
          <a:xfrm>
            <a:off x="2007906" y="44815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交互效果的改进</a:t>
            </a:r>
            <a:endParaRPr lang="zh-CN" altLang="zh-CN" sz="2800" dirty="0"/>
          </a:p>
        </p:txBody>
      </p:sp>
      <p:pic>
        <p:nvPicPr>
          <p:cNvPr id="9" name="图片 8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5092700" y="448154"/>
            <a:ext cx="5710555" cy="2980846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231670" y="3600294"/>
            <a:ext cx="3027045" cy="315023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7"/>
          <a:stretch>
            <a:fillRect/>
          </a:stretch>
        </p:blipFill>
        <p:spPr>
          <a:xfrm>
            <a:off x="5360670" y="3597275"/>
            <a:ext cx="431546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70EE9815-1850-4526-B0D3-EAB935340875}"/>
              </a:ext>
            </a:extLst>
          </p:cNvPr>
          <p:cNvSpPr/>
          <p:nvPr/>
        </p:nvSpPr>
        <p:spPr>
          <a:xfrm>
            <a:off x="-656388" y="2259340"/>
            <a:ext cx="6669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en-US" altLang="zh-CN" sz="6600" b="1" spc="400" dirty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PART 05</a:t>
            </a:r>
            <a:endParaRPr lang="zh-CN" altLang="en-US" sz="6600" b="1" spc="400" dirty="0">
              <a:solidFill>
                <a:srgbClr val="E4914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B8A81A3-EA05-47BC-845F-3082E80D5039}"/>
              </a:ext>
            </a:extLst>
          </p:cNvPr>
          <p:cNvSpPr/>
          <p:nvPr/>
        </p:nvSpPr>
        <p:spPr>
          <a:xfrm>
            <a:off x="-621750" y="3474910"/>
            <a:ext cx="666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zh-CN" altLang="en-US" sz="4800" spc="600" dirty="0" smtClean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展示提高</a:t>
            </a:r>
            <a:endParaRPr lang="zh-CN" altLang="en-US" sz="4800" spc="600" dirty="0">
              <a:solidFill>
                <a:srgbClr val="E4914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pic>
        <p:nvPicPr>
          <p:cNvPr id="10" name="图片 9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94" y="1132164"/>
            <a:ext cx="5964806" cy="4730115"/>
          </a:xfrm>
          <a:prstGeom prst="rect">
            <a:avLst/>
          </a:prstGeom>
        </p:spPr>
      </p:pic>
      <p:pic>
        <p:nvPicPr>
          <p:cNvPr id="11" name="图片 10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47" y="0"/>
            <a:ext cx="1702650" cy="1350208"/>
          </a:xfrm>
          <a:prstGeom prst="rect">
            <a:avLst/>
          </a:prstGeom>
        </p:spPr>
      </p:pic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5D520DD0-8E77-445E-855D-C35CD03D1E72}"/>
              </a:ext>
            </a:extLst>
          </p:cNvPr>
          <p:cNvSpPr/>
          <p:nvPr/>
        </p:nvSpPr>
        <p:spPr>
          <a:xfrm>
            <a:off x="451397" y="281289"/>
            <a:ext cx="1179549" cy="1884390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endParaRPr lang="en-US" altLang="zh-CN" sz="4400" spc="300" dirty="0">
              <a:solidFill>
                <a:schemeClr val="bg1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DACD7A8-3A6E-4C27-9240-791E721F0C74}"/>
              </a:ext>
            </a:extLst>
          </p:cNvPr>
          <p:cNvSpPr/>
          <p:nvPr/>
        </p:nvSpPr>
        <p:spPr>
          <a:xfrm>
            <a:off x="2007906" y="44815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立体沙盘的设计和制作</a:t>
            </a:r>
            <a:endParaRPr lang="zh-CN" altLang="zh-CN" sz="2800" dirty="0"/>
          </a:p>
        </p:txBody>
      </p:sp>
      <p:pic>
        <p:nvPicPr>
          <p:cNvPr id="9" name="图片 8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588645" y="2530792"/>
            <a:ext cx="5274310" cy="3117215"/>
          </a:xfrm>
          <a:prstGeom prst="rect">
            <a:avLst/>
          </a:prstGeom>
        </p:spPr>
      </p:pic>
      <p:pic>
        <p:nvPicPr>
          <p:cNvPr id="11" name="图片 10" descr="C:\Users\高\AppData\Local\Temp\WeChat Files\c00d3192cda79926fdb4d929744c1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45" y="1692592"/>
            <a:ext cx="5274310" cy="395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6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47" y="0"/>
            <a:ext cx="1702650" cy="1350208"/>
          </a:xfrm>
          <a:prstGeom prst="rect">
            <a:avLst/>
          </a:prstGeom>
        </p:spPr>
      </p:pic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5D520DD0-8E77-445E-855D-C35CD03D1E72}"/>
              </a:ext>
            </a:extLst>
          </p:cNvPr>
          <p:cNvSpPr/>
          <p:nvPr/>
        </p:nvSpPr>
        <p:spPr>
          <a:xfrm>
            <a:off x="451397" y="281289"/>
            <a:ext cx="1179549" cy="1884390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endParaRPr lang="en-US" altLang="zh-CN" sz="4400" spc="300" dirty="0">
              <a:solidFill>
                <a:schemeClr val="bg1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DACD7A8-3A6E-4C27-9240-791E721F0C74}"/>
              </a:ext>
            </a:extLst>
          </p:cNvPr>
          <p:cNvSpPr/>
          <p:nvPr/>
        </p:nvSpPr>
        <p:spPr>
          <a:xfrm>
            <a:off x="2007906" y="44815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祝</a:t>
            </a:r>
            <a:r>
              <a:rPr lang="zh-CN" altLang="en-US" sz="2800" dirty="0" smtClean="0"/>
              <a:t>大家学习进步</a:t>
            </a:r>
            <a:endParaRPr lang="zh-CN" altLang="zh-CN" sz="2800" dirty="0"/>
          </a:p>
        </p:txBody>
      </p:sp>
      <p:pic>
        <p:nvPicPr>
          <p:cNvPr id="9" name="图片 8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94" y="2002329"/>
            <a:ext cx="3228288" cy="2560046"/>
          </a:xfrm>
          <a:prstGeom prst="rect">
            <a:avLst/>
          </a:prstGeom>
        </p:spPr>
      </p:pic>
      <p:sp>
        <p:nvSpPr>
          <p:cNvPr id="18" name="Rectangle 27"/>
          <p:cNvSpPr/>
          <p:nvPr/>
        </p:nvSpPr>
        <p:spPr>
          <a:xfrm>
            <a:off x="2878190" y="2898934"/>
            <a:ext cx="4534571" cy="555920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r>
              <a:rPr lang="zh-CN" altLang="en-US" sz="2400" dirty="0" smtClean="0"/>
              <a:t>复习光线传感器的使用</a:t>
            </a:r>
            <a:endParaRPr lang="zh-CN" altLang="zh-CN" sz="2400" dirty="0"/>
          </a:p>
        </p:txBody>
      </p:sp>
      <p:sp>
        <p:nvSpPr>
          <p:cNvPr id="16" name="Rectangle 30"/>
          <p:cNvSpPr/>
          <p:nvPr/>
        </p:nvSpPr>
        <p:spPr>
          <a:xfrm>
            <a:off x="2878190" y="1812861"/>
            <a:ext cx="5425152" cy="378936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r>
              <a:rPr lang="zh-CN" altLang="en-US" sz="2400" dirty="0" smtClean="0">
                <a:sym typeface="思源宋体" panose="02020400000000000000" pitchFamily="18" charset="-122"/>
              </a:rPr>
              <a:t>复习声音传感器的使用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宋体" pitchFamily="2" charset="-122"/>
              <a:ea typeface="宋体" pitchFamily="2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xmlns="" id="{5D520DD0-8E77-445E-855D-C35CD03D1E72}"/>
              </a:ext>
            </a:extLst>
          </p:cNvPr>
          <p:cNvSpPr/>
          <p:nvPr/>
        </p:nvSpPr>
        <p:spPr>
          <a:xfrm>
            <a:off x="9448583" y="2545476"/>
            <a:ext cx="878924" cy="1404124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r>
              <a:rPr lang="zh-CN" altLang="en-US" sz="4000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目</a:t>
            </a:r>
            <a:endParaRPr lang="en-US" altLang="zh-CN" sz="4000" spc="300" dirty="0">
              <a:solidFill>
                <a:schemeClr val="bg1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  <a:p>
            <a:pPr defTabSz="1219170"/>
            <a:r>
              <a:rPr lang="zh-CN" altLang="en-US" sz="4000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标</a:t>
            </a: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xmlns="" id="{7B46BEAE-3461-4810-AD5F-40C27BD92F30}"/>
              </a:ext>
            </a:extLst>
          </p:cNvPr>
          <p:cNvSpPr/>
          <p:nvPr/>
        </p:nvSpPr>
        <p:spPr>
          <a:xfrm>
            <a:off x="1832320" y="1754675"/>
            <a:ext cx="774831" cy="774831"/>
          </a:xfrm>
          <a:prstGeom prst="diamond">
            <a:avLst/>
          </a:prstGeom>
          <a:solidFill>
            <a:srgbClr val="7AA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sp>
        <p:nvSpPr>
          <p:cNvPr id="21" name="Rectangle 27"/>
          <p:cNvSpPr/>
          <p:nvPr/>
        </p:nvSpPr>
        <p:spPr>
          <a:xfrm>
            <a:off x="2878190" y="4124314"/>
            <a:ext cx="4697772" cy="378947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r>
              <a:rPr lang="zh-CN" altLang="en-US" sz="2400" dirty="0"/>
              <a:t>用</a:t>
            </a:r>
            <a:r>
              <a:rPr lang="zh-CN" altLang="en-US" sz="2400" dirty="0" smtClean="0"/>
              <a:t>光敏电阻</a:t>
            </a:r>
            <a:r>
              <a:rPr lang="zh-CN" altLang="en-US" sz="2400" dirty="0"/>
              <a:t>自制光线传感器</a:t>
            </a:r>
            <a:endParaRPr lang="zh-CN" altLang="zh-CN" sz="2400" dirty="0"/>
          </a:p>
        </p:txBody>
      </p:sp>
      <p:sp>
        <p:nvSpPr>
          <p:cNvPr id="26" name="Rectangle 21"/>
          <p:cNvSpPr/>
          <p:nvPr/>
        </p:nvSpPr>
        <p:spPr>
          <a:xfrm>
            <a:off x="1912496" y="1914085"/>
            <a:ext cx="571994" cy="471371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r>
              <a:rPr lang="en-US" altLang="zh-CN" sz="2800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1</a:t>
            </a:r>
            <a:endParaRPr lang="zh-CN" altLang="en-US" sz="2800" spc="300" dirty="0">
              <a:solidFill>
                <a:schemeClr val="bg1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834021" y="2845295"/>
            <a:ext cx="774831" cy="774831"/>
            <a:chOff x="2625004" y="2770656"/>
            <a:chExt cx="774831" cy="774831"/>
          </a:xfrm>
        </p:grpSpPr>
        <p:sp>
          <p:nvSpPr>
            <p:cNvPr id="23" name="菱形 22">
              <a:extLst>
                <a:ext uri="{FF2B5EF4-FFF2-40B4-BE49-F238E27FC236}">
                  <a16:creationId xmlns:a16="http://schemas.microsoft.com/office/drawing/2014/main" xmlns="" id="{7B46BEAE-3461-4810-AD5F-40C27BD92F30}"/>
                </a:ext>
              </a:extLst>
            </p:cNvPr>
            <p:cNvSpPr/>
            <p:nvPr/>
          </p:nvSpPr>
          <p:spPr>
            <a:xfrm>
              <a:off x="2625004" y="2770656"/>
              <a:ext cx="774831" cy="774831"/>
            </a:xfrm>
            <a:prstGeom prst="diamond">
              <a:avLst/>
            </a:prstGeom>
            <a:solidFill>
              <a:srgbClr val="7AA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endParaRPr>
            </a:p>
          </p:txBody>
        </p:sp>
        <p:sp>
          <p:nvSpPr>
            <p:cNvPr id="27" name="Rectangle 21"/>
            <p:cNvSpPr/>
            <p:nvPr/>
          </p:nvSpPr>
          <p:spPr>
            <a:xfrm>
              <a:off x="2726570" y="2908844"/>
              <a:ext cx="571994" cy="471371"/>
            </a:xfrm>
            <a:prstGeom prst="rect">
              <a:avLst/>
            </a:prstGeom>
          </p:spPr>
          <p:txBody>
            <a:bodyPr wrap="none" lIns="192000" tIns="0" rIns="192000" bIns="0">
              <a:noAutofit/>
            </a:bodyPr>
            <a:lstStyle/>
            <a:p>
              <a:pPr defTabSz="1219170"/>
              <a:r>
                <a:rPr lang="en-US" altLang="zh-CN" sz="2800" spc="300" dirty="0">
                  <a:solidFill>
                    <a:schemeClr val="bg1"/>
                  </a:solidFill>
                  <a:latin typeface="思源宋体" panose="02020400000000000000" pitchFamily="18" charset="-122"/>
                  <a:ea typeface="思源宋体" panose="02020400000000000000" pitchFamily="18" charset="-122"/>
                  <a:cs typeface="+mn-ea"/>
                  <a:sym typeface="思源宋体" panose="02020400000000000000" pitchFamily="18" charset="-122"/>
                </a:rPr>
                <a:t>2</a:t>
              </a:r>
              <a:endParaRPr lang="zh-CN" altLang="en-US" sz="2800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1855413" y="3973817"/>
            <a:ext cx="774831" cy="774831"/>
            <a:chOff x="2646396" y="3962678"/>
            <a:chExt cx="774831" cy="774831"/>
          </a:xfrm>
        </p:grpSpPr>
        <p:sp>
          <p:nvSpPr>
            <p:cNvPr id="42" name="菱形 41">
              <a:extLst>
                <a:ext uri="{FF2B5EF4-FFF2-40B4-BE49-F238E27FC236}">
                  <a16:creationId xmlns:a16="http://schemas.microsoft.com/office/drawing/2014/main" xmlns="" id="{C55C9644-03B5-4236-B051-300FF3D61E25}"/>
                </a:ext>
              </a:extLst>
            </p:cNvPr>
            <p:cNvSpPr/>
            <p:nvPr/>
          </p:nvSpPr>
          <p:spPr>
            <a:xfrm>
              <a:off x="2646396" y="3962678"/>
              <a:ext cx="774831" cy="774831"/>
            </a:xfrm>
            <a:prstGeom prst="diamond">
              <a:avLst/>
            </a:prstGeom>
            <a:solidFill>
              <a:srgbClr val="7AA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endParaRPr>
            </a:p>
          </p:txBody>
        </p:sp>
        <p:sp>
          <p:nvSpPr>
            <p:cNvPr id="28" name="Rectangle 21"/>
            <p:cNvSpPr/>
            <p:nvPr/>
          </p:nvSpPr>
          <p:spPr>
            <a:xfrm>
              <a:off x="2738118" y="4119681"/>
              <a:ext cx="571994" cy="471371"/>
            </a:xfrm>
            <a:prstGeom prst="rect">
              <a:avLst/>
            </a:prstGeom>
          </p:spPr>
          <p:txBody>
            <a:bodyPr wrap="none" lIns="192000" tIns="0" rIns="192000" bIns="0">
              <a:noAutofit/>
            </a:bodyPr>
            <a:lstStyle/>
            <a:p>
              <a:pPr defTabSz="1219170"/>
              <a:r>
                <a:rPr lang="en-US" altLang="zh-CN" sz="2800" spc="300" dirty="0">
                  <a:solidFill>
                    <a:schemeClr val="bg1"/>
                  </a:solidFill>
                  <a:latin typeface="思源宋体" panose="02020400000000000000" pitchFamily="18" charset="-122"/>
                  <a:ea typeface="思源宋体" panose="02020400000000000000" pitchFamily="18" charset="-122"/>
                  <a:cs typeface="+mn-ea"/>
                  <a:sym typeface="思源宋体" panose="02020400000000000000" pitchFamily="18" charset="-122"/>
                </a:rPr>
                <a:t>3</a:t>
              </a:r>
              <a:endParaRPr lang="zh-CN" altLang="en-US" sz="2800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endParaRPr>
            </a:p>
          </p:txBody>
        </p:sp>
      </p:grpSp>
      <p:pic>
        <p:nvPicPr>
          <p:cNvPr id="33" name="图片 32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5572409" y="-1238250"/>
            <a:ext cx="11144818" cy="883788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85483" y="4018413"/>
            <a:ext cx="2587220" cy="246221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拓展练习</a:t>
            </a:r>
          </a:p>
        </p:txBody>
      </p:sp>
      <p:sp>
        <p:nvSpPr>
          <p:cNvPr id="20" name="Rectangle 24"/>
          <p:cNvSpPr/>
          <p:nvPr/>
        </p:nvSpPr>
        <p:spPr>
          <a:xfrm>
            <a:off x="7704546" y="4998775"/>
            <a:ext cx="2587220" cy="246221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r>
              <a:rPr lang="zh-CN" altLang="en-US" sz="28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展示总结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18" name="Rectangle 27"/>
          <p:cNvSpPr/>
          <p:nvPr/>
        </p:nvSpPr>
        <p:spPr>
          <a:xfrm>
            <a:off x="7639857" y="1182088"/>
            <a:ext cx="2587220" cy="246221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项目导入</a:t>
            </a:r>
          </a:p>
        </p:txBody>
      </p:sp>
      <p:sp>
        <p:nvSpPr>
          <p:cNvPr id="16" name="Rectangle 30"/>
          <p:cNvSpPr/>
          <p:nvPr/>
        </p:nvSpPr>
        <p:spPr>
          <a:xfrm>
            <a:off x="7658628" y="3047122"/>
            <a:ext cx="2587220" cy="246221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探究新知</a:t>
            </a: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xmlns="" id="{5D520DD0-8E77-445E-855D-C35CD03D1E72}"/>
              </a:ext>
            </a:extLst>
          </p:cNvPr>
          <p:cNvSpPr/>
          <p:nvPr/>
        </p:nvSpPr>
        <p:spPr>
          <a:xfrm>
            <a:off x="1138213" y="2782835"/>
            <a:ext cx="2161665" cy="1404124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algn="ctr" defTabSz="1219170"/>
            <a:r>
              <a:rPr lang="zh-CN" altLang="en-US" sz="3600" spc="300" dirty="0" smtClean="0">
                <a:solidFill>
                  <a:srgbClr val="D37936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课堂</a:t>
            </a:r>
            <a:endParaRPr lang="en-US" altLang="zh-CN" sz="3600" spc="300" dirty="0" smtClean="0">
              <a:solidFill>
                <a:srgbClr val="D37936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  <a:p>
            <a:pPr algn="ctr" defTabSz="1219170"/>
            <a:r>
              <a:rPr lang="zh-CN" altLang="en-US" sz="3600" spc="300" dirty="0" smtClean="0">
                <a:solidFill>
                  <a:srgbClr val="D37936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环节</a:t>
            </a:r>
            <a:endParaRPr lang="zh-CN" altLang="en-US" sz="3600" spc="300" dirty="0">
              <a:solidFill>
                <a:srgbClr val="D37936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2" name="菱形 1">
            <a:extLst>
              <a:ext uri="{FF2B5EF4-FFF2-40B4-BE49-F238E27FC236}">
                <a16:creationId xmlns:a16="http://schemas.microsoft.com/office/drawing/2014/main" xmlns="" id="{7B46BEAE-3461-4810-AD5F-40C27BD92F30}"/>
              </a:ext>
            </a:extLst>
          </p:cNvPr>
          <p:cNvSpPr/>
          <p:nvPr/>
        </p:nvSpPr>
        <p:spPr>
          <a:xfrm>
            <a:off x="6529557" y="974722"/>
            <a:ext cx="774831" cy="774831"/>
          </a:xfrm>
          <a:prstGeom prst="diamond">
            <a:avLst/>
          </a:prstGeom>
          <a:solidFill>
            <a:srgbClr val="7AA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sp>
        <p:nvSpPr>
          <p:cNvPr id="21" name="Rectangle 27"/>
          <p:cNvSpPr/>
          <p:nvPr/>
        </p:nvSpPr>
        <p:spPr>
          <a:xfrm>
            <a:off x="7663205" y="2089423"/>
            <a:ext cx="2587220" cy="246221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知识回顾</a:t>
            </a:r>
          </a:p>
        </p:txBody>
      </p:sp>
      <p:sp>
        <p:nvSpPr>
          <p:cNvPr id="23" name="菱形 22">
            <a:extLst>
              <a:ext uri="{FF2B5EF4-FFF2-40B4-BE49-F238E27FC236}">
                <a16:creationId xmlns:a16="http://schemas.microsoft.com/office/drawing/2014/main" xmlns="" id="{7B46BEAE-3461-4810-AD5F-40C27BD92F30}"/>
              </a:ext>
            </a:extLst>
          </p:cNvPr>
          <p:cNvSpPr/>
          <p:nvPr/>
        </p:nvSpPr>
        <p:spPr>
          <a:xfrm>
            <a:off x="6531258" y="1900819"/>
            <a:ext cx="774831" cy="774831"/>
          </a:xfrm>
          <a:prstGeom prst="diamond">
            <a:avLst/>
          </a:prstGeom>
          <a:solidFill>
            <a:srgbClr val="7AA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sp>
        <p:nvSpPr>
          <p:cNvPr id="26" name="Rectangle 21"/>
          <p:cNvSpPr/>
          <p:nvPr/>
        </p:nvSpPr>
        <p:spPr>
          <a:xfrm>
            <a:off x="6625608" y="1134132"/>
            <a:ext cx="571994" cy="471371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r>
              <a:rPr lang="en-US" altLang="zh-CN" sz="2800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1</a:t>
            </a:r>
            <a:endParaRPr lang="zh-CN" altLang="en-US" sz="2800" spc="300" dirty="0">
              <a:solidFill>
                <a:schemeClr val="bg1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27" name="Rectangle 21"/>
          <p:cNvSpPr/>
          <p:nvPr/>
        </p:nvSpPr>
        <p:spPr>
          <a:xfrm>
            <a:off x="6632824" y="2054882"/>
            <a:ext cx="571994" cy="471371"/>
          </a:xfrm>
          <a:prstGeom prst="rect">
            <a:avLst/>
          </a:prstGeom>
        </p:spPr>
        <p:txBody>
          <a:bodyPr wrap="none" lIns="192000" tIns="0" rIns="192000" bIns="0">
            <a:noAutofit/>
          </a:bodyPr>
          <a:lstStyle/>
          <a:p>
            <a:pPr defTabSz="1219170"/>
            <a:r>
              <a:rPr lang="en-US" altLang="zh-CN" sz="2800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2</a:t>
            </a:r>
            <a:endParaRPr lang="zh-CN" altLang="en-US" sz="2800" spc="300" dirty="0">
              <a:solidFill>
                <a:schemeClr val="bg1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6541103" y="2866254"/>
            <a:ext cx="774831" cy="774831"/>
            <a:chOff x="6541103" y="2786879"/>
            <a:chExt cx="774831" cy="774831"/>
          </a:xfrm>
        </p:grpSpPr>
        <p:sp>
          <p:nvSpPr>
            <p:cNvPr id="42" name="菱形 41">
              <a:extLst>
                <a:ext uri="{FF2B5EF4-FFF2-40B4-BE49-F238E27FC236}">
                  <a16:creationId xmlns:a16="http://schemas.microsoft.com/office/drawing/2014/main" xmlns="" id="{C55C9644-03B5-4236-B051-300FF3D61E25}"/>
                </a:ext>
              </a:extLst>
            </p:cNvPr>
            <p:cNvSpPr/>
            <p:nvPr/>
          </p:nvSpPr>
          <p:spPr>
            <a:xfrm>
              <a:off x="6541103" y="2786879"/>
              <a:ext cx="774831" cy="774831"/>
            </a:xfrm>
            <a:prstGeom prst="diamond">
              <a:avLst/>
            </a:prstGeom>
            <a:solidFill>
              <a:srgbClr val="7AA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endParaRPr>
            </a:p>
          </p:txBody>
        </p:sp>
        <p:sp>
          <p:nvSpPr>
            <p:cNvPr id="28" name="Rectangle 21"/>
            <p:cNvSpPr/>
            <p:nvPr/>
          </p:nvSpPr>
          <p:spPr>
            <a:xfrm>
              <a:off x="6632825" y="2943882"/>
              <a:ext cx="571994" cy="471371"/>
            </a:xfrm>
            <a:prstGeom prst="rect">
              <a:avLst/>
            </a:prstGeom>
          </p:spPr>
          <p:txBody>
            <a:bodyPr wrap="none" lIns="192000" tIns="0" rIns="192000" bIns="0">
              <a:noAutofit/>
            </a:bodyPr>
            <a:lstStyle/>
            <a:p>
              <a:pPr defTabSz="1219170"/>
              <a:r>
                <a:rPr lang="en-US" altLang="zh-CN" sz="2800" spc="300" dirty="0">
                  <a:solidFill>
                    <a:schemeClr val="bg1"/>
                  </a:solidFill>
                  <a:latin typeface="思源宋体" panose="02020400000000000000" pitchFamily="18" charset="-122"/>
                  <a:ea typeface="思源宋体" panose="02020400000000000000" pitchFamily="18" charset="-122"/>
                  <a:cs typeface="+mn-ea"/>
                  <a:sym typeface="思源宋体" panose="02020400000000000000" pitchFamily="18" charset="-122"/>
                </a:rPr>
                <a:t>3</a:t>
              </a:r>
              <a:endParaRPr lang="zh-CN" altLang="en-US" sz="2800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6526054" y="3823563"/>
            <a:ext cx="774831" cy="774831"/>
            <a:chOff x="9905985" y="1016574"/>
            <a:chExt cx="774831" cy="774831"/>
          </a:xfrm>
        </p:grpSpPr>
        <p:sp>
          <p:nvSpPr>
            <p:cNvPr id="48" name="菱形 47">
              <a:extLst>
                <a:ext uri="{FF2B5EF4-FFF2-40B4-BE49-F238E27FC236}">
                  <a16:creationId xmlns:a16="http://schemas.microsoft.com/office/drawing/2014/main" xmlns="" id="{6F2934FE-6333-4905-81EE-4CB2B48AE7F3}"/>
                </a:ext>
              </a:extLst>
            </p:cNvPr>
            <p:cNvSpPr/>
            <p:nvPr/>
          </p:nvSpPr>
          <p:spPr>
            <a:xfrm>
              <a:off x="9905985" y="1016574"/>
              <a:ext cx="774831" cy="774831"/>
            </a:xfrm>
            <a:prstGeom prst="diamond">
              <a:avLst/>
            </a:prstGeom>
            <a:solidFill>
              <a:srgbClr val="7AA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endParaRPr>
            </a:p>
          </p:txBody>
        </p:sp>
        <p:sp>
          <p:nvSpPr>
            <p:cNvPr id="29" name="Rectangle 21"/>
            <p:cNvSpPr/>
            <p:nvPr/>
          </p:nvSpPr>
          <p:spPr>
            <a:xfrm>
              <a:off x="9989665" y="1187529"/>
              <a:ext cx="571994" cy="471371"/>
            </a:xfrm>
            <a:prstGeom prst="rect">
              <a:avLst/>
            </a:prstGeom>
          </p:spPr>
          <p:txBody>
            <a:bodyPr wrap="none" lIns="192000" tIns="0" rIns="192000" bIns="0">
              <a:noAutofit/>
            </a:bodyPr>
            <a:lstStyle/>
            <a:p>
              <a:pPr defTabSz="1219170"/>
              <a:r>
                <a:rPr lang="en-US" altLang="zh-CN" sz="2800" spc="300" dirty="0">
                  <a:solidFill>
                    <a:schemeClr val="bg1"/>
                  </a:solidFill>
                  <a:latin typeface="思源宋体" panose="02020400000000000000" pitchFamily="18" charset="-122"/>
                  <a:ea typeface="思源宋体" panose="02020400000000000000" pitchFamily="18" charset="-122"/>
                  <a:cs typeface="+mn-ea"/>
                  <a:sym typeface="思源宋体" panose="02020400000000000000" pitchFamily="18" charset="-122"/>
                </a:rPr>
                <a:t>4</a:t>
              </a:r>
              <a:endParaRPr lang="zh-CN" altLang="en-US" sz="2800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6536946" y="4796070"/>
            <a:ext cx="774831" cy="774831"/>
            <a:chOff x="10766911" y="2960343"/>
            <a:chExt cx="774831" cy="774831"/>
          </a:xfrm>
        </p:grpSpPr>
        <p:sp>
          <p:nvSpPr>
            <p:cNvPr id="25" name="菱形 24">
              <a:extLst>
                <a:ext uri="{FF2B5EF4-FFF2-40B4-BE49-F238E27FC236}">
                  <a16:creationId xmlns:a16="http://schemas.microsoft.com/office/drawing/2014/main" xmlns="" id="{6F2934FE-6333-4905-81EE-4CB2B48AE7F3}"/>
                </a:ext>
              </a:extLst>
            </p:cNvPr>
            <p:cNvSpPr/>
            <p:nvPr/>
          </p:nvSpPr>
          <p:spPr>
            <a:xfrm>
              <a:off x="10766911" y="2960343"/>
              <a:ext cx="774831" cy="774831"/>
            </a:xfrm>
            <a:prstGeom prst="diamond">
              <a:avLst/>
            </a:prstGeom>
            <a:solidFill>
              <a:srgbClr val="7AA4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宋体" panose="02020400000000000000" pitchFamily="18" charset="-122"/>
                <a:ea typeface="思源宋体" panose="02020400000000000000" pitchFamily="18" charset="-122"/>
                <a:sym typeface="思源宋体" panose="02020400000000000000" pitchFamily="18" charset="-122"/>
              </a:endParaRPr>
            </a:p>
          </p:txBody>
        </p:sp>
        <p:sp>
          <p:nvSpPr>
            <p:cNvPr id="30" name="Rectangle 21"/>
            <p:cNvSpPr/>
            <p:nvPr/>
          </p:nvSpPr>
          <p:spPr>
            <a:xfrm>
              <a:off x="10867119" y="3115620"/>
              <a:ext cx="571994" cy="471371"/>
            </a:xfrm>
            <a:prstGeom prst="rect">
              <a:avLst/>
            </a:prstGeom>
          </p:spPr>
          <p:txBody>
            <a:bodyPr wrap="none" lIns="192000" tIns="0" rIns="192000" bIns="0">
              <a:noAutofit/>
            </a:bodyPr>
            <a:lstStyle/>
            <a:p>
              <a:pPr defTabSz="1219170"/>
              <a:r>
                <a:rPr lang="en-US" altLang="zh-CN" sz="2800" spc="300" dirty="0">
                  <a:solidFill>
                    <a:schemeClr val="bg1"/>
                  </a:solidFill>
                  <a:latin typeface="思源宋体" panose="02020400000000000000" pitchFamily="18" charset="-122"/>
                  <a:ea typeface="思源宋体" panose="02020400000000000000" pitchFamily="18" charset="-122"/>
                  <a:cs typeface="+mn-ea"/>
                  <a:sym typeface="思源宋体" panose="02020400000000000000" pitchFamily="18" charset="-122"/>
                </a:rPr>
                <a:t>5</a:t>
              </a:r>
              <a:endParaRPr lang="zh-CN" altLang="en-US" sz="2800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endParaRPr>
            </a:p>
          </p:txBody>
        </p:sp>
      </p:grpSp>
      <p:pic>
        <p:nvPicPr>
          <p:cNvPr id="33" name="图片 32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70EE9815-1850-4526-B0D3-EAB935340875}"/>
              </a:ext>
            </a:extLst>
          </p:cNvPr>
          <p:cNvSpPr/>
          <p:nvPr/>
        </p:nvSpPr>
        <p:spPr>
          <a:xfrm>
            <a:off x="4969364" y="2248559"/>
            <a:ext cx="6669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altLang="zh-CN" sz="6600" b="1" spc="400" dirty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PART 01</a:t>
            </a:r>
            <a:endParaRPr lang="zh-CN" altLang="en-US" sz="6600" b="1" spc="400" dirty="0">
              <a:solidFill>
                <a:srgbClr val="E4914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B8A81A3-EA05-47BC-845F-3082E80D5039}"/>
              </a:ext>
            </a:extLst>
          </p:cNvPr>
          <p:cNvSpPr/>
          <p:nvPr/>
        </p:nvSpPr>
        <p:spPr>
          <a:xfrm>
            <a:off x="4969364" y="3279402"/>
            <a:ext cx="666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4800" spc="600" dirty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项目导入</a:t>
            </a:r>
          </a:p>
        </p:txBody>
      </p:sp>
      <p:pic>
        <p:nvPicPr>
          <p:cNvPr id="2" name="图片 1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493133" y="-334210"/>
            <a:ext cx="8310982" cy="6590644"/>
          </a:xfrm>
          <a:prstGeom prst="rect">
            <a:avLst/>
          </a:prstGeom>
        </p:spPr>
      </p:pic>
      <p:sp>
        <p:nvSpPr>
          <p:cNvPr id="11" name="菱形 10">
            <a:extLst>
              <a:ext uri="{FF2B5EF4-FFF2-40B4-BE49-F238E27FC236}">
                <a16:creationId xmlns:a16="http://schemas.microsoft.com/office/drawing/2014/main" xmlns="" id="{7B46BEAE-3461-4810-AD5F-40C27BD92F30}"/>
              </a:ext>
            </a:extLst>
          </p:cNvPr>
          <p:cNvSpPr/>
          <p:nvPr/>
        </p:nvSpPr>
        <p:spPr>
          <a:xfrm>
            <a:off x="10845886" y="2701004"/>
            <a:ext cx="774831" cy="774831"/>
          </a:xfrm>
          <a:prstGeom prst="diamond">
            <a:avLst/>
          </a:prstGeom>
          <a:solidFill>
            <a:srgbClr val="7AA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xmlns="" id="{7B46BEAE-3461-4810-AD5F-40C27BD92F30}"/>
              </a:ext>
            </a:extLst>
          </p:cNvPr>
          <p:cNvSpPr/>
          <p:nvPr/>
        </p:nvSpPr>
        <p:spPr>
          <a:xfrm>
            <a:off x="2383092" y="614948"/>
            <a:ext cx="465852" cy="465850"/>
          </a:xfrm>
          <a:prstGeom prst="diamond">
            <a:avLst/>
          </a:prstGeom>
          <a:solidFill>
            <a:srgbClr val="7AA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  <p:pic>
        <p:nvPicPr>
          <p:cNvPr id="15" name="图片 14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少创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  <p:pic>
        <p:nvPicPr>
          <p:cNvPr id="6" name="图片 5" descr="PP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47" y="0"/>
            <a:ext cx="1702650" cy="13502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71675"/>
            <a:ext cx="570706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14" y="1971675"/>
            <a:ext cx="4953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70EE9815-1850-4526-B0D3-EAB935340875}"/>
              </a:ext>
            </a:extLst>
          </p:cNvPr>
          <p:cNvSpPr/>
          <p:nvPr/>
        </p:nvSpPr>
        <p:spPr>
          <a:xfrm>
            <a:off x="-656388" y="2259340"/>
            <a:ext cx="6669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en-US" altLang="zh-CN" sz="6600" b="1" spc="400" dirty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PART </a:t>
            </a:r>
            <a:r>
              <a:rPr lang="en-US" altLang="zh-CN" sz="6600" b="1" spc="400" dirty="0" smtClean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02</a:t>
            </a:r>
            <a:endParaRPr lang="zh-CN" altLang="en-US" sz="6600" b="1" spc="400" dirty="0">
              <a:solidFill>
                <a:srgbClr val="E4914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B8A81A3-EA05-47BC-845F-3082E80D5039}"/>
              </a:ext>
            </a:extLst>
          </p:cNvPr>
          <p:cNvSpPr/>
          <p:nvPr/>
        </p:nvSpPr>
        <p:spPr>
          <a:xfrm>
            <a:off x="-621750" y="3474910"/>
            <a:ext cx="666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zh-CN" altLang="en-US" sz="4800" spc="600" dirty="0" smtClean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知识回顾</a:t>
            </a:r>
            <a:endParaRPr lang="zh-CN" altLang="en-US" sz="4800" spc="600" dirty="0">
              <a:solidFill>
                <a:srgbClr val="E4914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pic>
        <p:nvPicPr>
          <p:cNvPr id="10" name="图片 9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94" y="1132164"/>
            <a:ext cx="5964806" cy="4730115"/>
          </a:xfrm>
          <a:prstGeom prst="rect">
            <a:avLst/>
          </a:prstGeom>
        </p:spPr>
      </p:pic>
      <p:pic>
        <p:nvPicPr>
          <p:cNvPr id="11" name="图片 10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47" y="0"/>
            <a:ext cx="1702650" cy="1350208"/>
          </a:xfrm>
          <a:prstGeom prst="rect">
            <a:avLst/>
          </a:prstGeom>
        </p:spPr>
      </p:pic>
      <p:pic>
        <p:nvPicPr>
          <p:cNvPr id="4" name="图片 3" descr="少创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2"/>
          <a:stretch/>
        </p:blipFill>
        <p:spPr bwMode="auto">
          <a:xfrm>
            <a:off x="2270234" y="1639612"/>
            <a:ext cx="7031421" cy="471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70EE9815-1850-4526-B0D3-EAB935340875}"/>
              </a:ext>
            </a:extLst>
          </p:cNvPr>
          <p:cNvSpPr/>
          <p:nvPr/>
        </p:nvSpPr>
        <p:spPr>
          <a:xfrm>
            <a:off x="-656388" y="2259340"/>
            <a:ext cx="6669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en-US" altLang="zh-CN" sz="6600" b="1" spc="400" dirty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PART 03</a:t>
            </a:r>
            <a:endParaRPr lang="zh-CN" altLang="en-US" sz="6600" b="1" spc="400" dirty="0">
              <a:solidFill>
                <a:srgbClr val="E49140"/>
              </a:solidFill>
              <a:latin typeface="思源宋体" panose="02020400000000000000" pitchFamily="18" charset="-122"/>
              <a:ea typeface="思源宋体" panose="02020400000000000000" pitchFamily="18" charset="-122"/>
              <a:cs typeface="+mn-ea"/>
              <a:sym typeface="思源宋体" panose="02020400000000000000" pitchFamily="18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B8A81A3-EA05-47BC-845F-3082E80D5039}"/>
              </a:ext>
            </a:extLst>
          </p:cNvPr>
          <p:cNvSpPr/>
          <p:nvPr/>
        </p:nvSpPr>
        <p:spPr>
          <a:xfrm>
            <a:off x="-621750" y="3474910"/>
            <a:ext cx="666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zh-CN" altLang="en-US" sz="4800" spc="600" dirty="0">
                <a:solidFill>
                  <a:srgbClr val="E49140"/>
                </a:solidFill>
                <a:latin typeface="思源宋体" panose="02020400000000000000" pitchFamily="18" charset="-122"/>
                <a:ea typeface="思源宋体" panose="02020400000000000000" pitchFamily="18" charset="-122"/>
                <a:cs typeface="+mn-ea"/>
                <a:sym typeface="思源宋体" panose="02020400000000000000" pitchFamily="18" charset="-122"/>
              </a:rPr>
              <a:t>探究新知</a:t>
            </a:r>
          </a:p>
        </p:txBody>
      </p:sp>
      <p:pic>
        <p:nvPicPr>
          <p:cNvPr id="10" name="图片 9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94" y="1132164"/>
            <a:ext cx="5964806" cy="4730115"/>
          </a:xfrm>
          <a:prstGeom prst="rect">
            <a:avLst/>
          </a:prstGeom>
        </p:spPr>
      </p:pic>
      <p:pic>
        <p:nvPicPr>
          <p:cNvPr id="11" name="图片 10" descr="少创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47" y="0"/>
            <a:ext cx="1702650" cy="1350208"/>
          </a:xfrm>
          <a:prstGeom prst="rect">
            <a:avLst/>
          </a:prstGeom>
        </p:spPr>
      </p:pic>
      <p:pic>
        <p:nvPicPr>
          <p:cNvPr id="4" name="图片 3" descr="少创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5" y="317500"/>
            <a:ext cx="735678" cy="7663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DACD7A8-3A6E-4C27-9240-791E721F0C74}"/>
              </a:ext>
            </a:extLst>
          </p:cNvPr>
          <p:cNvSpPr/>
          <p:nvPr/>
        </p:nvSpPr>
        <p:spPr>
          <a:xfrm>
            <a:off x="2007906" y="448154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模拟风车的转动和路灯的控制</a:t>
            </a:r>
            <a:endParaRPr lang="zh-CN" altLang="zh-CN" sz="2800" dirty="0"/>
          </a:p>
        </p:txBody>
      </p: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958272" y="1566862"/>
            <a:ext cx="3359785" cy="458787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4508557" y="1681162"/>
            <a:ext cx="3020427" cy="2860518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7759699" y="1681162"/>
            <a:ext cx="3368675" cy="29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-0724-4"/>
</p:tagLst>
</file>

<file path=ppt/theme/theme1.xml><?xml version="1.0" encoding="utf-8"?>
<a:theme xmlns:a="http://schemas.openxmlformats.org/drawingml/2006/main" name="第一PPT，www.1ppt.com">
  <a:themeElements>
    <a:clrScheme name="自定义 618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49140"/>
      </a:accent1>
      <a:accent2>
        <a:srgbClr val="34A9B3"/>
      </a:accent2>
      <a:accent3>
        <a:srgbClr val="E49140"/>
      </a:accent3>
      <a:accent4>
        <a:srgbClr val="34A9B3"/>
      </a:accent4>
      <a:accent5>
        <a:srgbClr val="E49140"/>
      </a:accent5>
      <a:accent6>
        <a:srgbClr val="34A9B3"/>
      </a:accent6>
      <a:hlink>
        <a:srgbClr val="E49140"/>
      </a:hlink>
      <a:folHlink>
        <a:srgbClr val="34A9B3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</TotalTime>
  <Words>97</Words>
  <Application>Microsoft Office PowerPoint</Application>
  <PresentationFormat>自定义</PresentationFormat>
  <Paragraphs>47</Paragraphs>
  <Slides>14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4-0724-4</dc:title>
  <dc:creator>007</dc:creator>
  <cp:lastModifiedBy>高</cp:lastModifiedBy>
  <cp:revision>322</cp:revision>
  <dcterms:created xsi:type="dcterms:W3CDTF">2019-03-12T14:06:10Z</dcterms:created>
  <dcterms:modified xsi:type="dcterms:W3CDTF">2020-03-17T13:30:51Z</dcterms:modified>
</cp:coreProperties>
</file>